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28800425" cy="359997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B784C"/>
    <a:srgbClr val="50C587"/>
    <a:srgbClr val="6CF48D"/>
    <a:srgbClr val="4DC539"/>
    <a:srgbClr val="ADF490"/>
    <a:srgbClr val="B0F461"/>
    <a:srgbClr val="C1FB5A"/>
    <a:srgbClr val="E7FB65"/>
    <a:srgbClr val="E3F86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753"/>
    <p:restoredTop sz="94666"/>
  </p:normalViewPr>
  <p:slideViewPr>
    <p:cSldViewPr snapToGrid="0" snapToObjects="1">
      <p:cViewPr varScale="1">
        <p:scale>
          <a:sx n="19" d="100"/>
          <a:sy n="19" d="100"/>
        </p:scale>
        <p:origin x="2008" y="3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160032" y="5891626"/>
            <a:ext cx="24480361" cy="12533242"/>
          </a:xfrm>
        </p:spPr>
        <p:txBody>
          <a:bodyPr anchor="b"/>
          <a:lstStyle>
            <a:lvl1pPr algn="ctr">
              <a:defRPr sz="18898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00053" y="18908198"/>
            <a:ext cx="21600319" cy="8691601"/>
          </a:xfrm>
        </p:spPr>
        <p:txBody>
          <a:bodyPr/>
          <a:lstStyle>
            <a:lvl1pPr marL="0" indent="0" algn="ctr">
              <a:buNone/>
              <a:defRPr sz="7559"/>
            </a:lvl1pPr>
            <a:lvl2pPr marL="1440043" indent="0" algn="ctr">
              <a:buNone/>
              <a:defRPr sz="6299"/>
            </a:lvl2pPr>
            <a:lvl3pPr marL="2880086" indent="0" algn="ctr">
              <a:buNone/>
              <a:defRPr sz="5669"/>
            </a:lvl3pPr>
            <a:lvl4pPr marL="4320129" indent="0" algn="ctr">
              <a:buNone/>
              <a:defRPr sz="5040"/>
            </a:lvl4pPr>
            <a:lvl5pPr marL="5760171" indent="0" algn="ctr">
              <a:buNone/>
              <a:defRPr sz="5040"/>
            </a:lvl5pPr>
            <a:lvl6pPr marL="7200214" indent="0" algn="ctr">
              <a:buNone/>
              <a:defRPr sz="5040"/>
            </a:lvl6pPr>
            <a:lvl7pPr marL="8640257" indent="0" algn="ctr">
              <a:buNone/>
              <a:defRPr sz="5040"/>
            </a:lvl7pPr>
            <a:lvl8pPr marL="10080300" indent="0" algn="ctr">
              <a:buNone/>
              <a:defRPr sz="5040"/>
            </a:lvl8pPr>
            <a:lvl9pPr marL="11520343" indent="0" algn="ctr">
              <a:buNone/>
              <a:defRPr sz="5040"/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714895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017503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0610306" y="1916653"/>
            <a:ext cx="6210092" cy="30508114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80031" y="1916653"/>
            <a:ext cx="18270270" cy="30508114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402183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342292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65030" y="8974945"/>
            <a:ext cx="24840367" cy="14974888"/>
          </a:xfrm>
        </p:spPr>
        <p:txBody>
          <a:bodyPr anchor="b"/>
          <a:lstStyle>
            <a:lvl1pPr>
              <a:defRPr sz="18898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65030" y="24091502"/>
            <a:ext cx="24840367" cy="7874940"/>
          </a:xfrm>
        </p:spPr>
        <p:txBody>
          <a:bodyPr/>
          <a:lstStyle>
            <a:lvl1pPr marL="0" indent="0">
              <a:buNone/>
              <a:defRPr sz="7559">
                <a:solidFill>
                  <a:schemeClr val="tx1"/>
                </a:solidFill>
              </a:defRPr>
            </a:lvl1pPr>
            <a:lvl2pPr marL="1440043" indent="0">
              <a:buNone/>
              <a:defRPr sz="6299">
                <a:solidFill>
                  <a:schemeClr val="tx1">
                    <a:tint val="75000"/>
                  </a:schemeClr>
                </a:solidFill>
              </a:defRPr>
            </a:lvl2pPr>
            <a:lvl3pPr marL="2880086" indent="0">
              <a:buNone/>
              <a:defRPr sz="5669">
                <a:solidFill>
                  <a:schemeClr val="tx1">
                    <a:tint val="75000"/>
                  </a:schemeClr>
                </a:solidFill>
              </a:defRPr>
            </a:lvl3pPr>
            <a:lvl4pPr marL="4320129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4pPr>
            <a:lvl5pPr marL="5760171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5pPr>
            <a:lvl6pPr marL="7200214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6pPr>
            <a:lvl7pPr marL="8640257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7pPr>
            <a:lvl8pPr marL="10080300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8pPr>
            <a:lvl9pPr marL="11520343" indent="0">
              <a:buNone/>
              <a:defRPr sz="50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911701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80029" y="9583264"/>
            <a:ext cx="12240181" cy="22841503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580215" y="9583264"/>
            <a:ext cx="12240181" cy="22841503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37740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3780" y="1916661"/>
            <a:ext cx="24840367" cy="6958285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83784" y="8824938"/>
            <a:ext cx="12183928" cy="4324966"/>
          </a:xfrm>
        </p:spPr>
        <p:txBody>
          <a:bodyPr anchor="b"/>
          <a:lstStyle>
            <a:lvl1pPr marL="0" indent="0">
              <a:buNone/>
              <a:defRPr sz="7559" b="1"/>
            </a:lvl1pPr>
            <a:lvl2pPr marL="1440043" indent="0">
              <a:buNone/>
              <a:defRPr sz="6299" b="1"/>
            </a:lvl2pPr>
            <a:lvl3pPr marL="2880086" indent="0">
              <a:buNone/>
              <a:defRPr sz="5669" b="1"/>
            </a:lvl3pPr>
            <a:lvl4pPr marL="4320129" indent="0">
              <a:buNone/>
              <a:defRPr sz="5040" b="1"/>
            </a:lvl4pPr>
            <a:lvl5pPr marL="5760171" indent="0">
              <a:buNone/>
              <a:defRPr sz="5040" b="1"/>
            </a:lvl5pPr>
            <a:lvl6pPr marL="7200214" indent="0">
              <a:buNone/>
              <a:defRPr sz="5040" b="1"/>
            </a:lvl6pPr>
            <a:lvl7pPr marL="8640257" indent="0">
              <a:buNone/>
              <a:defRPr sz="5040" b="1"/>
            </a:lvl7pPr>
            <a:lvl8pPr marL="10080300" indent="0">
              <a:buNone/>
              <a:defRPr sz="5040" b="1"/>
            </a:lvl8pPr>
            <a:lvl9pPr marL="11520343" indent="0">
              <a:buNone/>
              <a:defRPr sz="504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83784" y="13149904"/>
            <a:ext cx="12183928" cy="19341529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4580217" y="8824938"/>
            <a:ext cx="12243932" cy="4324966"/>
          </a:xfrm>
        </p:spPr>
        <p:txBody>
          <a:bodyPr anchor="b"/>
          <a:lstStyle>
            <a:lvl1pPr marL="0" indent="0">
              <a:buNone/>
              <a:defRPr sz="7559" b="1"/>
            </a:lvl1pPr>
            <a:lvl2pPr marL="1440043" indent="0">
              <a:buNone/>
              <a:defRPr sz="6299" b="1"/>
            </a:lvl2pPr>
            <a:lvl3pPr marL="2880086" indent="0">
              <a:buNone/>
              <a:defRPr sz="5669" b="1"/>
            </a:lvl3pPr>
            <a:lvl4pPr marL="4320129" indent="0">
              <a:buNone/>
              <a:defRPr sz="5040" b="1"/>
            </a:lvl4pPr>
            <a:lvl5pPr marL="5760171" indent="0">
              <a:buNone/>
              <a:defRPr sz="5040" b="1"/>
            </a:lvl5pPr>
            <a:lvl6pPr marL="7200214" indent="0">
              <a:buNone/>
              <a:defRPr sz="5040" b="1"/>
            </a:lvl6pPr>
            <a:lvl7pPr marL="8640257" indent="0">
              <a:buNone/>
              <a:defRPr sz="5040" b="1"/>
            </a:lvl7pPr>
            <a:lvl8pPr marL="10080300" indent="0">
              <a:buNone/>
              <a:defRPr sz="5040" b="1"/>
            </a:lvl8pPr>
            <a:lvl9pPr marL="11520343" indent="0">
              <a:buNone/>
              <a:defRPr sz="504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4580217" y="13149904"/>
            <a:ext cx="12243932" cy="19341529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74499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850989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4829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3780" y="2399982"/>
            <a:ext cx="9288887" cy="8399939"/>
          </a:xfrm>
        </p:spPr>
        <p:txBody>
          <a:bodyPr anchor="b"/>
          <a:lstStyle>
            <a:lvl1pPr>
              <a:defRPr sz="10079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243932" y="5183304"/>
            <a:ext cx="14580215" cy="25583147"/>
          </a:xfrm>
        </p:spPr>
        <p:txBody>
          <a:bodyPr/>
          <a:lstStyle>
            <a:lvl1pPr>
              <a:defRPr sz="10079"/>
            </a:lvl1pPr>
            <a:lvl2pPr>
              <a:defRPr sz="8819"/>
            </a:lvl2pPr>
            <a:lvl3pPr>
              <a:defRPr sz="7559"/>
            </a:lvl3pPr>
            <a:lvl4pPr>
              <a:defRPr sz="6299"/>
            </a:lvl4pPr>
            <a:lvl5pPr>
              <a:defRPr sz="6299"/>
            </a:lvl5pPr>
            <a:lvl6pPr>
              <a:defRPr sz="6299"/>
            </a:lvl6pPr>
            <a:lvl7pPr>
              <a:defRPr sz="6299"/>
            </a:lvl7pPr>
            <a:lvl8pPr>
              <a:defRPr sz="6299"/>
            </a:lvl8pPr>
            <a:lvl9pPr>
              <a:defRPr sz="6299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83780" y="10799922"/>
            <a:ext cx="9288887" cy="20008190"/>
          </a:xfrm>
        </p:spPr>
        <p:txBody>
          <a:bodyPr/>
          <a:lstStyle>
            <a:lvl1pPr marL="0" indent="0">
              <a:buNone/>
              <a:defRPr sz="5040"/>
            </a:lvl1pPr>
            <a:lvl2pPr marL="1440043" indent="0">
              <a:buNone/>
              <a:defRPr sz="4410"/>
            </a:lvl2pPr>
            <a:lvl3pPr marL="2880086" indent="0">
              <a:buNone/>
              <a:defRPr sz="3780"/>
            </a:lvl3pPr>
            <a:lvl4pPr marL="4320129" indent="0">
              <a:buNone/>
              <a:defRPr sz="3150"/>
            </a:lvl4pPr>
            <a:lvl5pPr marL="5760171" indent="0">
              <a:buNone/>
              <a:defRPr sz="3150"/>
            </a:lvl5pPr>
            <a:lvl6pPr marL="7200214" indent="0">
              <a:buNone/>
              <a:defRPr sz="3150"/>
            </a:lvl6pPr>
            <a:lvl7pPr marL="8640257" indent="0">
              <a:buNone/>
              <a:defRPr sz="3150"/>
            </a:lvl7pPr>
            <a:lvl8pPr marL="10080300" indent="0">
              <a:buNone/>
              <a:defRPr sz="3150"/>
            </a:lvl8pPr>
            <a:lvl9pPr marL="11520343" indent="0">
              <a:buNone/>
              <a:defRPr sz="315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90253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3780" y="2399982"/>
            <a:ext cx="9288887" cy="8399939"/>
          </a:xfrm>
        </p:spPr>
        <p:txBody>
          <a:bodyPr anchor="b"/>
          <a:lstStyle>
            <a:lvl1pPr>
              <a:defRPr sz="10079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243932" y="5183304"/>
            <a:ext cx="14580215" cy="25583147"/>
          </a:xfrm>
        </p:spPr>
        <p:txBody>
          <a:bodyPr anchor="t"/>
          <a:lstStyle>
            <a:lvl1pPr marL="0" indent="0">
              <a:buNone/>
              <a:defRPr sz="10079"/>
            </a:lvl1pPr>
            <a:lvl2pPr marL="1440043" indent="0">
              <a:buNone/>
              <a:defRPr sz="8819"/>
            </a:lvl2pPr>
            <a:lvl3pPr marL="2880086" indent="0">
              <a:buNone/>
              <a:defRPr sz="7559"/>
            </a:lvl3pPr>
            <a:lvl4pPr marL="4320129" indent="0">
              <a:buNone/>
              <a:defRPr sz="6299"/>
            </a:lvl4pPr>
            <a:lvl5pPr marL="5760171" indent="0">
              <a:buNone/>
              <a:defRPr sz="6299"/>
            </a:lvl5pPr>
            <a:lvl6pPr marL="7200214" indent="0">
              <a:buNone/>
              <a:defRPr sz="6299"/>
            </a:lvl6pPr>
            <a:lvl7pPr marL="8640257" indent="0">
              <a:buNone/>
              <a:defRPr sz="6299"/>
            </a:lvl7pPr>
            <a:lvl8pPr marL="10080300" indent="0">
              <a:buNone/>
              <a:defRPr sz="6299"/>
            </a:lvl8pPr>
            <a:lvl9pPr marL="11520343" indent="0">
              <a:buNone/>
              <a:defRPr sz="6299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83780" y="10799922"/>
            <a:ext cx="9288887" cy="20008190"/>
          </a:xfrm>
        </p:spPr>
        <p:txBody>
          <a:bodyPr/>
          <a:lstStyle>
            <a:lvl1pPr marL="0" indent="0">
              <a:buNone/>
              <a:defRPr sz="5040"/>
            </a:lvl1pPr>
            <a:lvl2pPr marL="1440043" indent="0">
              <a:buNone/>
              <a:defRPr sz="4410"/>
            </a:lvl2pPr>
            <a:lvl3pPr marL="2880086" indent="0">
              <a:buNone/>
              <a:defRPr sz="3780"/>
            </a:lvl3pPr>
            <a:lvl4pPr marL="4320129" indent="0">
              <a:buNone/>
              <a:defRPr sz="3150"/>
            </a:lvl4pPr>
            <a:lvl5pPr marL="5760171" indent="0">
              <a:buNone/>
              <a:defRPr sz="3150"/>
            </a:lvl5pPr>
            <a:lvl6pPr marL="7200214" indent="0">
              <a:buNone/>
              <a:defRPr sz="3150"/>
            </a:lvl6pPr>
            <a:lvl7pPr marL="8640257" indent="0">
              <a:buNone/>
              <a:defRPr sz="3150"/>
            </a:lvl7pPr>
            <a:lvl8pPr marL="10080300" indent="0">
              <a:buNone/>
              <a:defRPr sz="3150"/>
            </a:lvl8pPr>
            <a:lvl9pPr marL="11520343" indent="0">
              <a:buNone/>
              <a:defRPr sz="315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612039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83000">
              <a:srgbClr val="6CF48D"/>
            </a:gs>
            <a:gs pos="5000">
              <a:srgbClr val="E3F867"/>
            </a:gs>
            <a:gs pos="72000">
              <a:srgbClr val="ADF490"/>
            </a:gs>
            <a:gs pos="100000">
              <a:srgbClr val="2B784C"/>
            </a:gs>
            <a:gs pos="60000">
              <a:srgbClr val="B0F461"/>
            </a:gs>
            <a:gs pos="97000">
              <a:srgbClr val="50C587"/>
            </a:gs>
            <a:gs pos="90000">
              <a:srgbClr val="4DC539"/>
            </a:gs>
            <a:gs pos="27000">
              <a:srgbClr val="E7FB65"/>
            </a:gs>
            <a:gs pos="39000">
              <a:srgbClr val="C1FB5A"/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80029" y="1916661"/>
            <a:ext cx="24840367" cy="69582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80029" y="9583264"/>
            <a:ext cx="24840367" cy="228415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980029" y="33366432"/>
            <a:ext cx="6480096" cy="19166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573787-0082-F84A-B76D-6322042D7B47}" type="datetimeFigureOut">
              <a:rPr lang="es-ES" smtClean="0"/>
              <a:t>23/7/21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540141" y="33366432"/>
            <a:ext cx="9720143" cy="19166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0340300" y="33366432"/>
            <a:ext cx="6480096" cy="19166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166CC7-FF16-CF43-A396-A226B883EB2B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19069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880086" rtl="0" eaLnBrk="1" latinLnBrk="0" hangingPunct="1">
        <a:lnSpc>
          <a:spcPct val="90000"/>
        </a:lnSpc>
        <a:spcBef>
          <a:spcPct val="0"/>
        </a:spcBef>
        <a:buNone/>
        <a:defRPr sz="1385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20021" indent="-720021" algn="l" defTabSz="2880086" rtl="0" eaLnBrk="1" latinLnBrk="0" hangingPunct="1">
        <a:lnSpc>
          <a:spcPct val="90000"/>
        </a:lnSpc>
        <a:spcBef>
          <a:spcPts val="3150"/>
        </a:spcBef>
        <a:buFont typeface="Arial" panose="020B0604020202020204" pitchFamily="34" charset="0"/>
        <a:buChar char="•"/>
        <a:defRPr sz="8819" kern="1200">
          <a:solidFill>
            <a:schemeClr val="tx1"/>
          </a:solidFill>
          <a:latin typeface="+mn-lt"/>
          <a:ea typeface="+mn-ea"/>
          <a:cs typeface="+mn-cs"/>
        </a:defRPr>
      </a:lvl1pPr>
      <a:lvl2pPr marL="2160064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7559" kern="1200">
          <a:solidFill>
            <a:schemeClr val="tx1"/>
          </a:solidFill>
          <a:latin typeface="+mn-lt"/>
          <a:ea typeface="+mn-ea"/>
          <a:cs typeface="+mn-cs"/>
        </a:defRPr>
      </a:lvl2pPr>
      <a:lvl3pPr marL="3600107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6299" kern="1200">
          <a:solidFill>
            <a:schemeClr val="tx1"/>
          </a:solidFill>
          <a:latin typeface="+mn-lt"/>
          <a:ea typeface="+mn-ea"/>
          <a:cs typeface="+mn-cs"/>
        </a:defRPr>
      </a:lvl3pPr>
      <a:lvl4pPr marL="5040150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4pPr>
      <a:lvl5pPr marL="6480193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5pPr>
      <a:lvl6pPr marL="7920236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6pPr>
      <a:lvl7pPr marL="9360278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7pPr>
      <a:lvl8pPr marL="10800321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8pPr>
      <a:lvl9pPr marL="12240364" indent="-720021" algn="l" defTabSz="2880086" rtl="0" eaLnBrk="1" latinLnBrk="0" hangingPunct="1">
        <a:lnSpc>
          <a:spcPct val="90000"/>
        </a:lnSpc>
        <a:spcBef>
          <a:spcPts val="1575"/>
        </a:spcBef>
        <a:buFont typeface="Arial" panose="020B0604020202020204" pitchFamily="34" charset="0"/>
        <a:buChar char="•"/>
        <a:defRPr sz="566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1pPr>
      <a:lvl2pPr marL="1440043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2pPr>
      <a:lvl3pPr marL="2880086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3pPr>
      <a:lvl4pPr marL="4320129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4pPr>
      <a:lvl5pPr marL="5760171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5pPr>
      <a:lvl6pPr marL="7200214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6pPr>
      <a:lvl7pPr marL="8640257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7pPr>
      <a:lvl8pPr marL="10080300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8pPr>
      <a:lvl9pPr marL="11520343" algn="l" defTabSz="2880086" rtl="0" eaLnBrk="1" latinLnBrk="0" hangingPunct="1">
        <a:defRPr sz="566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>
            <a:extLst>
              <a:ext uri="{FF2B5EF4-FFF2-40B4-BE49-F238E27FC236}">
                <a16:creationId xmlns:a16="http://schemas.microsoft.com/office/drawing/2014/main" id="{4B1C75F7-FADD-564C-AB58-870736638B3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4712677" cy="57520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CuadroTexto 4">
            <a:extLst>
              <a:ext uri="{FF2B5EF4-FFF2-40B4-BE49-F238E27FC236}">
                <a16:creationId xmlns:a16="http://schemas.microsoft.com/office/drawing/2014/main" id="{0BDF40F5-9834-6344-9594-30C75DEAAC5D}"/>
              </a:ext>
            </a:extLst>
          </p:cNvPr>
          <p:cNvSpPr txBox="1"/>
          <p:nvPr/>
        </p:nvSpPr>
        <p:spPr>
          <a:xfrm>
            <a:off x="4712676" y="571282"/>
            <a:ext cx="24087748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5400" b="1" dirty="0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EVOLUCION DE LA ANSIEDAD EN PACIENTES CON DIAGNÓSTICO DE PATOLOGÍA HEMATOLÓGICA MALIGNA QUE SON CANDIDATOS PARA RECIBIR QUIMIOTERAPIA INTENSIVA </a:t>
            </a:r>
            <a:endParaRPr lang="es-ES" sz="5400" dirty="0">
              <a:solidFill>
                <a:schemeClr val="accent2">
                  <a:lumMod val="50000"/>
                </a:schemeClr>
              </a:solidFill>
              <a:latin typeface="Biome" panose="020B0503030204020804" pitchFamily="34" charset="0"/>
              <a:cs typeface="Biome" panose="020B0503030204020804" pitchFamily="34" charset="0"/>
            </a:endParaRPr>
          </a:p>
        </p:txBody>
      </p:sp>
      <p:sp>
        <p:nvSpPr>
          <p:cNvPr id="6" name="CuadroTexto 5">
            <a:extLst>
              <a:ext uri="{FF2B5EF4-FFF2-40B4-BE49-F238E27FC236}">
                <a16:creationId xmlns:a16="http://schemas.microsoft.com/office/drawing/2014/main" id="{0073AC26-8AB9-484B-85B8-541C1AB519D5}"/>
              </a:ext>
            </a:extLst>
          </p:cNvPr>
          <p:cNvSpPr txBox="1"/>
          <p:nvPr/>
        </p:nvSpPr>
        <p:spPr>
          <a:xfrm>
            <a:off x="4712677" y="3554398"/>
            <a:ext cx="2408774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s-ES" sz="4000" dirty="0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Nuria Suarez </a:t>
            </a:r>
            <a:r>
              <a:rPr lang="es-ES" sz="4000" dirty="0" err="1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Fernández</a:t>
            </a:r>
            <a:r>
              <a:rPr lang="es-ES" sz="4000" dirty="0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, Julio Morgado </a:t>
            </a:r>
            <a:r>
              <a:rPr lang="es-ES" sz="4000" dirty="0" err="1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Rodríguez</a:t>
            </a:r>
            <a:r>
              <a:rPr lang="es-ES" sz="4000" dirty="0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, Pilar Granda Alonso, </a:t>
            </a:r>
            <a:r>
              <a:rPr lang="es-ES" sz="4000" dirty="0" err="1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Rubén</a:t>
            </a:r>
            <a:r>
              <a:rPr lang="es-ES" sz="4000" dirty="0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</a:t>
            </a:r>
            <a:r>
              <a:rPr lang="es-ES" sz="4000" dirty="0" err="1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Sigüenza</a:t>
            </a:r>
            <a:r>
              <a:rPr lang="es-ES" sz="4000" dirty="0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Vega. Servicio de </a:t>
            </a:r>
            <a:r>
              <a:rPr lang="es-ES" sz="4000" dirty="0" err="1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Hematologia</a:t>
            </a:r>
            <a:r>
              <a:rPr lang="es-ES" sz="4000" dirty="0">
                <a:solidFill>
                  <a:schemeClr val="accent2">
                    <a:lumMod val="75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– Hemoterapia. Hospital Universitario Central de Asturias. </a:t>
            </a:r>
          </a:p>
        </p:txBody>
      </p:sp>
      <p:sp>
        <p:nvSpPr>
          <p:cNvPr id="7" name="CuadroTexto 6">
            <a:extLst>
              <a:ext uri="{FF2B5EF4-FFF2-40B4-BE49-F238E27FC236}">
                <a16:creationId xmlns:a16="http://schemas.microsoft.com/office/drawing/2014/main" id="{5BE5F63D-F0D2-B24E-BFCC-28B1095B44EC}"/>
              </a:ext>
            </a:extLst>
          </p:cNvPr>
          <p:cNvSpPr txBox="1"/>
          <p:nvPr/>
        </p:nvSpPr>
        <p:spPr>
          <a:xfrm flipH="1">
            <a:off x="-2" y="8185281"/>
            <a:ext cx="14400212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600" b="1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INTRODUCCION </a:t>
            </a:r>
          </a:p>
          <a:p>
            <a:pPr algn="just"/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Los pacientes a quienes se les diagnostica una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patología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hematológica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maligna y necesitan tratamiento de quimioterapia intensivo urgente, pueden presentar altos niveles de ansiedad. Aunque esta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sintomatología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es parte de un proceso adaptativo, a veces puede convertirse en estados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más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patológicos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, como un trastorno mixto de ansiedad y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depresión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. </a:t>
            </a:r>
          </a:p>
        </p:txBody>
      </p:sp>
      <p:sp>
        <p:nvSpPr>
          <p:cNvPr id="8" name="CuadroTexto 7">
            <a:extLst>
              <a:ext uri="{FF2B5EF4-FFF2-40B4-BE49-F238E27FC236}">
                <a16:creationId xmlns:a16="http://schemas.microsoft.com/office/drawing/2014/main" id="{0F215810-D47C-864E-BD9D-D9CAC39FAFA3}"/>
              </a:ext>
            </a:extLst>
          </p:cNvPr>
          <p:cNvSpPr txBox="1"/>
          <p:nvPr/>
        </p:nvSpPr>
        <p:spPr>
          <a:xfrm flipH="1">
            <a:off x="15193107" y="7860953"/>
            <a:ext cx="13607317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600" b="1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OBJETIVOS </a:t>
            </a:r>
          </a:p>
          <a:p>
            <a:pPr algn="just"/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Evaluar la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evolución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en los niveles de ansiedad del estado en un grupo de pacientes ingresados en la unidad de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hospitalización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hematológica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del Hospital Universitario Central de Asturias. Los cambios en la ansiedad se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analizarán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desde el momento de recibir el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diagnóstico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de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patología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hematológica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maligna, hasta un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máximo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de 72 horas al comienzo de el tratamiento intensivo de quimioterapia. </a:t>
            </a:r>
          </a:p>
          <a:p>
            <a:endParaRPr lang="es-ES" sz="3600" dirty="0">
              <a:latin typeface="Biome" panose="020B0503030204020804" pitchFamily="34" charset="0"/>
              <a:cs typeface="Biome" panose="020B0503030204020804" pitchFamily="34" charset="0"/>
            </a:endParaRPr>
          </a:p>
        </p:txBody>
      </p:sp>
      <p:sp>
        <p:nvSpPr>
          <p:cNvPr id="11" name="CuadroTexto 10">
            <a:extLst>
              <a:ext uri="{FF2B5EF4-FFF2-40B4-BE49-F238E27FC236}">
                <a16:creationId xmlns:a16="http://schemas.microsoft.com/office/drawing/2014/main" id="{98EDDC28-7DC3-8B40-B7B1-38FCB70D55AA}"/>
              </a:ext>
            </a:extLst>
          </p:cNvPr>
          <p:cNvSpPr txBox="1"/>
          <p:nvPr/>
        </p:nvSpPr>
        <p:spPr>
          <a:xfrm flipH="1">
            <a:off x="0" y="15534206"/>
            <a:ext cx="14400210" cy="10064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600" b="1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METODOLOGIA </a:t>
            </a:r>
            <a:endParaRPr lang="es-ES" sz="3600" dirty="0">
              <a:solidFill>
                <a:schemeClr val="accent6">
                  <a:lumMod val="50000"/>
                </a:schemeClr>
              </a:solidFill>
              <a:latin typeface="Biome" panose="020B0503030204020804" pitchFamily="34" charset="0"/>
              <a:cs typeface="Biome" panose="020B0503030204020804" pitchFamily="34" charset="0"/>
            </a:endParaRPr>
          </a:p>
          <a:p>
            <a:pPr algn="just"/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Se incluyeron pacientes mayores de 18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años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que iban a recibir tratamiento de quimioterapia desde junio de 2018 hasta diciembre de 2019. Se excluyeron los pacientes que presentaban cualquier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diagnóstico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previo de cualquier trastorno mental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según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DSM-IV o ICD 10. Se utilizó la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adaptación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española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del cuestionario STAI. Este instrumento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autoadministrado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se compone de 2 escalas: ansiedad de estado (E), que es una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condición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cambiante, y ansiedad de rasgo (R), que indica una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propensión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ansiosa relativamente estable entre la vida del individuo. Los pacientes completaron el cuestionario STAI dos veces: primero, en su primer ingreso y durante las primeras 72 horas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después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de recibir el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diagnóstico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de la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patología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hematológica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maligna (Momento 1). Y segundo, durante el segundo ingreso previo al tratamiento de quimioterapia. La muestra final estuvo compuesta por 45 participantes (Mujeres: n = 26; 57.8%; Hombres: n = 19; 42.2%), de 19 a 79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años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(M = 56.29). </a:t>
            </a:r>
          </a:p>
        </p:txBody>
      </p:sp>
      <p:sp>
        <p:nvSpPr>
          <p:cNvPr id="12" name="CuadroTexto 11">
            <a:extLst>
              <a:ext uri="{FF2B5EF4-FFF2-40B4-BE49-F238E27FC236}">
                <a16:creationId xmlns:a16="http://schemas.microsoft.com/office/drawing/2014/main" id="{0B12404D-490C-8F41-BB57-DBB96ACA5FE9}"/>
              </a:ext>
            </a:extLst>
          </p:cNvPr>
          <p:cNvSpPr txBox="1"/>
          <p:nvPr/>
        </p:nvSpPr>
        <p:spPr>
          <a:xfrm flipH="1">
            <a:off x="15193107" y="15157888"/>
            <a:ext cx="13607318" cy="122802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600" b="1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RESULTADOS </a:t>
            </a:r>
          </a:p>
          <a:p>
            <a:pPr algn="just"/>
            <a:r>
              <a:rPr lang="es-ES" sz="3600" b="1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L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a mediana de la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duración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del ingreso fue de 25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días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(5-77). Los principales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diagnósticos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fueron: leucemia mieloide aguda (n = 23; 51,1%), linfoma no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Hodgking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(n = 12; 26,7%), leucemia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linfoblástica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aguda (n = 5; 11,1%),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síndrome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mielodisplásico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(n = 2; 4 %) y leucemia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promielocítica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aguda (n = 3; 6,7%). En el momento 1, el puntaje promedio en ansiedad de estado fue 26.42 puntos, 5.88 puntos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más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alto que la escala de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población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. Esta diferencia fue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estadísticamente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significativa (p = 0.04 IC al 95% 20.82-32.02). Con respecto a las mujeres, la diferencia entre el puntaje de ansiedad estado (M = 25.4) y la escala de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población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no fue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estadísticamente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significativa (p = 0.47 IC 95% 19.50-31.3). En el momento 2, el puntaje promedio en la ansiedad del estado en los hombres fue de 19.5. Esta diferencia no fue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estadísticamente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significativa en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comparación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con la escala de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población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(p = 0.7 con un intervalo de confianza (IC) del 95% entre 20.82 y 32.02. En las mujeres, la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puntuación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media fue de 18,5, que fue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estadísticamente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significativa de la </a:t>
            </a:r>
            <a:r>
              <a:rPr lang="es-ES" sz="3600" dirty="0" err="1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población</a:t>
            </a:r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general (p = 0,03, con un IC del </a:t>
            </a:r>
          </a:p>
          <a:p>
            <a:pPr algn="just"/>
            <a:r>
              <a:rPr lang="es-ES" sz="3600" dirty="0">
                <a:solidFill>
                  <a:schemeClr val="accent6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95% entre 14,5 y 24,5). </a:t>
            </a:r>
          </a:p>
        </p:txBody>
      </p:sp>
      <p:sp>
        <p:nvSpPr>
          <p:cNvPr id="15" name="CuadroTexto 14">
            <a:extLst>
              <a:ext uri="{FF2B5EF4-FFF2-40B4-BE49-F238E27FC236}">
                <a16:creationId xmlns:a16="http://schemas.microsoft.com/office/drawing/2014/main" id="{E1B14DA6-5DE4-C844-9B7F-ECDE9132BE61}"/>
              </a:ext>
            </a:extLst>
          </p:cNvPr>
          <p:cNvSpPr txBox="1"/>
          <p:nvPr/>
        </p:nvSpPr>
        <p:spPr>
          <a:xfrm flipH="1">
            <a:off x="0" y="29714732"/>
            <a:ext cx="28800425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" sz="3600" b="1" dirty="0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CONCLUSION </a:t>
            </a:r>
            <a:endParaRPr lang="es-ES" sz="3600" dirty="0">
              <a:solidFill>
                <a:schemeClr val="accent2">
                  <a:lumMod val="50000"/>
                </a:schemeClr>
              </a:solidFill>
              <a:latin typeface="Biome" panose="020B0503030204020804" pitchFamily="34" charset="0"/>
              <a:cs typeface="Biome" panose="020B0503030204020804" pitchFamily="34" charset="0"/>
            </a:endParaRPr>
          </a:p>
          <a:p>
            <a:pPr algn="just"/>
            <a:r>
              <a:rPr lang="es-ES" sz="3600" dirty="0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Este estudio muestra que los pacientes presentaron una </a:t>
            </a:r>
            <a:r>
              <a:rPr lang="es-ES" sz="3600" dirty="0" err="1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disminución</a:t>
            </a:r>
            <a:r>
              <a:rPr lang="es-ES" sz="3600" dirty="0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en sus niveles de ansiedad durante todo el proceso. Los estudios futuros pueden centrarse en qué estrategia es elegida por los pacientes para hacer frente al </a:t>
            </a:r>
            <a:r>
              <a:rPr lang="es-ES" sz="3600" dirty="0" err="1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diagnóstico</a:t>
            </a:r>
            <a:r>
              <a:rPr lang="es-ES" sz="3600" dirty="0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: </a:t>
            </a:r>
            <a:r>
              <a:rPr lang="es-ES" sz="3600" dirty="0" err="1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intervención</a:t>
            </a:r>
            <a:r>
              <a:rPr lang="es-ES" sz="3600" dirty="0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</a:t>
            </a:r>
            <a:r>
              <a:rPr lang="es-ES" sz="3600" dirty="0" err="1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psicológica</a:t>
            </a:r>
            <a:r>
              <a:rPr lang="es-ES" sz="3600" dirty="0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, </a:t>
            </a:r>
            <a:r>
              <a:rPr lang="es-ES" sz="3600" dirty="0" err="1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farmacológica</a:t>
            </a:r>
            <a:r>
              <a:rPr lang="es-ES" sz="3600" dirty="0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o incluso  no formal (</a:t>
            </a:r>
            <a:r>
              <a:rPr lang="es-ES" sz="3600" dirty="0" err="1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autoadaptcion</a:t>
            </a:r>
            <a:r>
              <a:rPr lang="es-ES" sz="3600" dirty="0">
                <a:solidFill>
                  <a:schemeClr val="accent2">
                    <a:lumMod val="50000"/>
                  </a:schemeClr>
                </a:solidFill>
                <a:latin typeface="Biome" panose="020B0503030204020804" pitchFamily="34" charset="0"/>
                <a:cs typeface="Biome" panose="020B0503030204020804" pitchFamily="34" charset="0"/>
              </a:rPr>
              <a:t> natural)</a:t>
            </a:r>
          </a:p>
        </p:txBody>
      </p:sp>
    </p:spTree>
    <p:extLst>
      <p:ext uri="{BB962C8B-B14F-4D97-AF65-F5344CB8AC3E}">
        <p14:creationId xmlns:p14="http://schemas.microsoft.com/office/powerpoint/2010/main" val="1279622625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29</TotalTime>
  <Words>631</Words>
  <Application>Microsoft Macintosh PowerPoint</Application>
  <PresentationFormat>Personalizado</PresentationFormat>
  <Paragraphs>13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6" baseType="lpstr">
      <vt:lpstr>Arial</vt:lpstr>
      <vt:lpstr>Biome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Javier Zambrano</dc:creator>
  <cp:lastModifiedBy>Javier Zambrano</cp:lastModifiedBy>
  <cp:revision>3</cp:revision>
  <dcterms:created xsi:type="dcterms:W3CDTF">2021-07-23T10:14:16Z</dcterms:created>
  <dcterms:modified xsi:type="dcterms:W3CDTF">2021-07-23T10:43:27Z</dcterms:modified>
</cp:coreProperties>
</file>

<file path=docProps/thumbnail.jpeg>
</file>